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42" r:id="rId5"/>
    <p:sldId id="359" r:id="rId6"/>
    <p:sldId id="373" r:id="rId7"/>
    <p:sldId id="375" r:id="rId8"/>
    <p:sldId id="384" r:id="rId9"/>
    <p:sldId id="374" r:id="rId10"/>
    <p:sldId id="385" r:id="rId11"/>
    <p:sldId id="388" r:id="rId12"/>
    <p:sldId id="383" r:id="rId13"/>
    <p:sldId id="382" r:id="rId14"/>
    <p:sldId id="390" r:id="rId15"/>
    <p:sldId id="392" r:id="rId16"/>
    <p:sldId id="393" r:id="rId17"/>
    <p:sldId id="394" r:id="rId18"/>
    <p:sldId id="395" r:id="rId19"/>
    <p:sldId id="389" r:id="rId20"/>
    <p:sldId id="396" r:id="rId21"/>
    <p:sldId id="400" r:id="rId22"/>
    <p:sldId id="399" r:id="rId23"/>
    <p:sldId id="398" r:id="rId24"/>
    <p:sldId id="401" r:id="rId25"/>
    <p:sldId id="402" r:id="rId26"/>
    <p:sldId id="403" r:id="rId27"/>
    <p:sldId id="404" r:id="rId28"/>
    <p:sldId id="406" r:id="rId29"/>
    <p:sldId id="405" r:id="rId30"/>
    <p:sldId id="372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8F8F"/>
    <a:srgbClr val="308045"/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 snapToObjects="1" showGuides="1">
      <p:cViewPr varScale="1">
        <p:scale>
          <a:sx n="59" d="100"/>
          <a:sy n="59" d="100"/>
        </p:scale>
        <p:origin x="92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F32F-9342-49ED-A385-9DB483989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2DFAE1-42C8-EF66-5B79-4CB5E39D6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D0D29-2484-57C5-760F-C32E58AF2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0EFD9-6D0D-6811-E475-911516671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53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0624F-2A4F-EF81-36DD-8059C8C8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E6E36B-3B26-6C54-727D-DF93D479C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95BC1-8374-E383-335D-CDBC5083E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08A7A-981C-4907-8731-70D3EAC94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96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88AF0-B636-8A26-396B-7DF47122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37075-F859-95DF-BFD1-798A2EEB1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A90B3-03C1-3A23-6D88-ECF944120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15B7D-FC14-1885-E05A-E28AE93E1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92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9FF57-DCB5-0AE5-39F8-C753513F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13725-6974-1338-512A-8F3CECC02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228B43-D774-F3EA-2224-19041418B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6A198-F447-9EED-791A-49DE9FEE8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39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4FF3-6607-1513-9567-8DEE9887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B44BF-D0AF-24D0-4901-B99425BE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E8CC6-DCCD-68D4-22D3-A2509E59D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C9C26-3E66-6F8F-D016-66615A4DA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5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B036-7FD7-1A67-92D7-9EBFD01C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4854C-74DA-4FD9-5130-263580771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9C9DA-47EE-A48F-17AB-A21085C14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719B-1183-E69F-F904-D65CA7096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53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F139-094A-B729-D4BF-24E73646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0678F-60DA-CAFC-D311-8790FF5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5884-493F-8FAC-42CA-F11CD460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300E-F7E3-9AA4-3C3A-2329CD89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7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DD94F-CE0B-67C9-F31E-F6C8554C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F5308-BEED-1767-D155-A582F116B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A69784-550F-F064-090D-1B07F995D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810-96D6-9CBF-C96B-A1D9D8044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27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B2661-2848-3830-CACE-428D50148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4B8BD-FC59-BCA1-2015-AF99B6909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F1BF6-4992-7669-2216-C9D7FEC9F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157E8-9505-8CAE-C73A-EB5F607A1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31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F139-094A-B729-D4BF-24E73646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0678F-60DA-CAFC-D311-8790FF5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5884-493F-8FAC-42CA-F11CD460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300E-F7E3-9AA4-3C3A-2329CD89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1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B423-5C8A-0F2A-6612-E3313D79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4DFF3B-8D71-EF28-A65F-8C9CFDC1F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BBB68-4EEE-9522-1E58-9B5FEA29D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5076A-E5C6-2927-0C40-CC67B4824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56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71503-8CAD-31D5-EDEE-2D7ADF19E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A5B0D-C959-6561-EA95-A2945695A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8DB60-CCFE-20B0-76F5-0CB5E2A30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37EF7-E65B-09A5-1B97-EA005C7E7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4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9085-B04B-0E74-5DDF-8C3670BE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B4482-700C-6838-B476-0451AB373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C767A-184F-A78E-6A79-1CB6CA261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19C76-25F7-0A66-CDFF-C9419A6C0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0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9C9C0-307C-726D-65DA-DE9F8178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90511-68EB-F943-D0B4-889488DEB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B318CA-A151-B565-E591-E798A4ED4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8DC5-FBAA-54D3-F4A5-61F3E935A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8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13EDF-9924-84A0-55AB-01006AA3C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48BBD-E870-0368-73A0-E5ADF6B5E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E7698-6B93-0976-2AAD-55098BEFA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E739-7506-B561-0D2D-5A9C8B6B1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60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F139-094A-B729-D4BF-24E73646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0678F-60DA-CAFC-D311-8790FF5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5884-493F-8FAC-42CA-F11CD460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300E-F7E3-9AA4-3C3A-2329CD89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94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6593C-0700-2F6F-0CA7-5E9D5365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DAA66-E9B1-B02E-E417-4AEFE84F1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16EC4-6154-2855-605D-2113F3D0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1F6D-49AB-CA52-E5D1-89D2525EB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70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76A2D-2106-4972-FD9C-5DA4F770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DE832-4125-F9BA-9689-DDA1269D0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D18B-13CB-025C-278B-890556E75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CFD3-62DC-22D5-7A49-E2F901140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5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D886A-BE71-F0CB-543D-3A966D1D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56D28-B051-29E1-2E81-3B1040C06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6F08CB-0C1D-C0E3-3223-22FBA03F2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90BB-C38E-D08E-7784-422A58AB4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8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A435-7143-67CF-E9CD-AB178CBB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0D290-1749-775C-C402-A61610452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9B505-41BD-225C-652B-B77476AB2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9DFE8-4E7B-4E36-161E-7EBE2C6E9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1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F5D9-C64C-08E4-7507-5E03B28B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FDAF4-3DFF-D75D-FDFD-11446B96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20D62-C8E0-7971-7AA4-5A5888A22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686BD-56CB-FC77-F25F-CEFAD1F25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EBEF0-816F-B7D9-2CB9-E88DABAA6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4D6B6-BA22-4D1A-70E1-81DC78FEB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44713-1985-F540-EB9E-7056BCD72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224C6-FF44-6D45-F771-FD2D48ECA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92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ett.3893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109/MCOM.2017.160051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Network Intrusion Detection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PRESENTATION</a:t>
            </a:r>
          </a:p>
        </p:txBody>
      </p:sp>
      <p:pic>
        <p:nvPicPr>
          <p:cNvPr id="14" name="Video 13" descr="Wires Linked To Core Router">
            <a:extLst>
              <a:ext uri="{FF2B5EF4-FFF2-40B4-BE49-F238E27FC236}">
                <a16:creationId xmlns:a16="http://schemas.microsoft.com/office/drawing/2014/main" id="{87A46C25-3780-1753-FF21-D1D5EED9C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804" r="26648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7171600-DB92-9777-62BB-0402754E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5C6A0-73DD-8526-674C-F986789046AB}"/>
              </a:ext>
            </a:extLst>
          </p:cNvPr>
          <p:cNvSpPr txBox="1"/>
          <p:nvPr/>
        </p:nvSpPr>
        <p:spPr>
          <a:xfrm>
            <a:off x="802640" y="4016827"/>
            <a:ext cx="4409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cap="all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Presented by : </a:t>
            </a:r>
          </a:p>
          <a:p>
            <a:pPr algn="ctr"/>
            <a:r>
              <a:rPr lang="en-US" sz="1600" cap="all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Mohamed Amer</a:t>
            </a:r>
          </a:p>
          <a:p>
            <a:pPr algn="ctr"/>
            <a:br>
              <a:rPr lang="en-US" sz="1600" cap="all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D1DA-EE02-049F-640C-2EB9E2AD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C48F-1821-A062-6A7B-BD71E8A6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A9572B-EB5E-F96F-5C94-77FF65E42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KDD1999 and NSL-KDD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86B5D-71E8-D27A-08FA-135AF63C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0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4FCCA-B151-B5E4-095B-9F53009F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505-D68B-1717-2537-3C445F09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KDD 1999 Cup Dataset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D47304-982D-03A6-FE26-1773E0B4191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80374" y="2301713"/>
            <a:ext cx="3996834" cy="3924485"/>
          </a:xfrm>
        </p:spPr>
        <p:txBody>
          <a:bodyPr/>
          <a:lstStyle/>
          <a:p>
            <a:r>
              <a:rPr lang="en-US" b="1" u="sng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Raw TCP/IP traffic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41 total features (3 qualitative + 38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target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Acquisition from Simulated attacks on U.S Air Force LAN [1]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92D6B-7C85-FA41-AA82-DA942AB4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7AB85A-F955-4847-BF52-20D30302D28D}"/>
              </a:ext>
            </a:extLst>
          </p:cNvPr>
          <p:cNvSpPr/>
          <p:nvPr/>
        </p:nvSpPr>
        <p:spPr>
          <a:xfrm>
            <a:off x="5604891" y="2744915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Basic TCP Features</a:t>
            </a:r>
          </a:p>
          <a:p>
            <a:r>
              <a:rPr lang="en-US" dirty="0"/>
              <a:t>Extracted from basic TCP Connection behavior</a:t>
            </a:r>
            <a:endParaRPr lang="en-DE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D1FE32-B432-7706-BA55-EB22FA6EDFC6}"/>
              </a:ext>
            </a:extLst>
          </p:cNvPr>
          <p:cNvSpPr/>
          <p:nvPr/>
        </p:nvSpPr>
        <p:spPr>
          <a:xfrm>
            <a:off x="8726147" y="2716285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Content Features</a:t>
            </a:r>
          </a:p>
          <a:p>
            <a:r>
              <a:rPr lang="en-US" dirty="0"/>
              <a:t>Inspected payload and content of connection</a:t>
            </a:r>
            <a:endParaRPr lang="en-D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041439-2D24-31A6-217C-B05D999AA10D}"/>
              </a:ext>
            </a:extLst>
          </p:cNvPr>
          <p:cNvSpPr/>
          <p:nvPr/>
        </p:nvSpPr>
        <p:spPr>
          <a:xfrm>
            <a:off x="5604891" y="4282062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Time-based Features</a:t>
            </a:r>
          </a:p>
          <a:p>
            <a:r>
              <a:rPr lang="en-US" dirty="0"/>
              <a:t>Connections to same host in past 2 seconds</a:t>
            </a:r>
            <a:endParaRPr lang="en-DE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A04E0B-655C-60E1-7BA6-CB37304AFFBA}"/>
              </a:ext>
            </a:extLst>
          </p:cNvPr>
          <p:cNvSpPr/>
          <p:nvPr/>
        </p:nvSpPr>
        <p:spPr>
          <a:xfrm>
            <a:off x="8726147" y="4282063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Host-based Features</a:t>
            </a:r>
          </a:p>
          <a:p>
            <a:r>
              <a:rPr lang="en-US" dirty="0"/>
              <a:t>Same as time-based but with a larger time window</a:t>
            </a:r>
            <a:endParaRPr lang="en-D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E88EB84-17E5-EE41-8D26-5CB7273B27F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477208" y="2321232"/>
            <a:ext cx="4227332" cy="423683"/>
          </a:xfrm>
        </p:spPr>
        <p:txBody>
          <a:bodyPr/>
          <a:lstStyle/>
          <a:p>
            <a:r>
              <a:rPr lang="en-US" b="1" u="sng" dirty="0"/>
              <a:t>Features categories:</a:t>
            </a:r>
            <a:endParaRPr lang="en-DE" b="1" u="sng" dirty="0"/>
          </a:p>
        </p:txBody>
      </p:sp>
    </p:spTree>
    <p:extLst>
      <p:ext uri="{BB962C8B-B14F-4D97-AF65-F5344CB8AC3E}">
        <p14:creationId xmlns:p14="http://schemas.microsoft.com/office/powerpoint/2010/main" val="347573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29069-1E42-A5C2-AD39-C204CD6A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F477-A8E1-C623-0666-278AC455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KDD 1999 Cup Dataset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3B862-DB89-244A-5AA8-FD9E1EBD9BB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80374" y="2301714"/>
            <a:ext cx="3996834" cy="800716"/>
          </a:xfrm>
        </p:spPr>
        <p:txBody>
          <a:bodyPr/>
          <a:lstStyle/>
          <a:p>
            <a:r>
              <a:rPr lang="en-US" b="1" u="sng" dirty="0"/>
              <a:t>Types Of Network attacks simulated [1]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912BB-ED5D-5467-AF7C-D1C910A6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6906DB-2C20-45B2-877F-7B615EABE042}"/>
              </a:ext>
            </a:extLst>
          </p:cNvPr>
          <p:cNvSpPr/>
          <p:nvPr/>
        </p:nvSpPr>
        <p:spPr>
          <a:xfrm>
            <a:off x="1505562" y="2978103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5BFF99-C450-828A-4B24-04E50D834349}"/>
              </a:ext>
            </a:extLst>
          </p:cNvPr>
          <p:cNvSpPr/>
          <p:nvPr/>
        </p:nvSpPr>
        <p:spPr>
          <a:xfrm>
            <a:off x="4014995" y="3032532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54C9395-C5F2-D5EE-2A5C-E97E01BE7C0C}"/>
              </a:ext>
            </a:extLst>
          </p:cNvPr>
          <p:cNvSpPr/>
          <p:nvPr/>
        </p:nvSpPr>
        <p:spPr>
          <a:xfrm>
            <a:off x="6617556" y="2978103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A51673-EF8C-ACFC-A96A-C4ABEE0A2BCB}"/>
              </a:ext>
            </a:extLst>
          </p:cNvPr>
          <p:cNvSpPr/>
          <p:nvPr/>
        </p:nvSpPr>
        <p:spPr>
          <a:xfrm>
            <a:off x="9220117" y="2978103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6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1D8E-ABB8-9F84-CC1F-11EA5B3E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0CC9-8525-479B-AAF7-11255E52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Issues in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167E1-5BBC-7C8E-8871-3CE70A83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4CA210-8CE1-67A0-EBFF-CB981B825D86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26A03E-357B-4B8D-3152-810F963DFBC9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D9148A-9ED3-D3E2-2C1F-AB9D9E6BD80F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60D94E-F95D-8B3B-B70C-DA08C625AF82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B3D02-0FF7-F804-CDE7-AD56876A84D4}"/>
              </a:ext>
            </a:extLst>
          </p:cNvPr>
          <p:cNvSpPr txBox="1"/>
          <p:nvPr/>
        </p:nvSpPr>
        <p:spPr>
          <a:xfrm>
            <a:off x="2399620" y="3998009"/>
            <a:ext cx="7136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Modified KDD Data set (NSL-KDD)</a:t>
            </a:r>
          </a:p>
          <a:p>
            <a:endParaRPr lang="en-US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Removed redundant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Tailored for better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Includes binary and multi-class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Includes proper validation dataset with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346FE-D5BF-D416-5132-38F6856F74BF}"/>
              </a:ext>
            </a:extLst>
          </p:cNvPr>
          <p:cNvSpPr txBox="1"/>
          <p:nvPr/>
        </p:nvSpPr>
        <p:spPr>
          <a:xfrm>
            <a:off x="2391059" y="2352524"/>
            <a:ext cx="7136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Major Problems [1, 5]:</a:t>
            </a:r>
          </a:p>
          <a:p>
            <a:endParaRPr lang="en-US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Redundant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Lack of labelled validation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5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599CA-C7B6-3673-06ED-B9BC5D6A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2E8B-9E1C-A37F-0DC3-E7951FE8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Issues in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C8155-0194-500E-00A2-2663E49D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4FD62D-41FE-65AA-E1F6-A542506F3B42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B7FE17-44D1-1981-CF0B-A9D1AD2A1F3E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500456-503E-6548-5DED-04DA64284FE4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C03CC5-2C95-D662-FF3C-630A78685939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Placeholder 2">
            <a:extLst>
              <a:ext uri="{FF2B5EF4-FFF2-40B4-BE49-F238E27FC236}">
                <a16:creationId xmlns:a16="http://schemas.microsoft.com/office/drawing/2014/main" id="{8767768D-FFCC-2098-4F7F-801DB65704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62872"/>
              </p:ext>
            </p:extLst>
          </p:nvPr>
        </p:nvGraphicFramePr>
        <p:xfrm>
          <a:off x="1660731" y="2160035"/>
          <a:ext cx="10427191" cy="29185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9296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42444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55966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3581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29625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Records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Distinct Records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Reduction Rate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296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3,925,650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262,178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93,32%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296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Normal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972,781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812,814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16,44%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7296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4,898,431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1,074,992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78,05%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31F889-839B-862B-54D4-6A1538A5899A}"/>
              </a:ext>
            </a:extLst>
          </p:cNvPr>
          <p:cNvSpPr txBox="1"/>
          <p:nvPr/>
        </p:nvSpPr>
        <p:spPr>
          <a:xfrm>
            <a:off x="4755963" y="6226198"/>
            <a:ext cx="4130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Statistics of Redundant records in KDD Train Set</a:t>
            </a:r>
            <a:endParaRPr lang="en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3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1936D-7B0C-45C4-5903-84303711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1956-BBCD-A5CD-2480-C74F0B4E5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30A89-77EA-5FEF-08ED-68CF4011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1CF02D-C2D0-9385-8974-DAFB79E785B4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15323F-775D-2FFA-4790-553124499A23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BC314D-4E82-D9DA-6993-806CC163BB51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FCBB53-A418-EB65-CEA9-57269A047B1D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CAF37-8CD6-57F7-B3BE-94AA4864E040}"/>
              </a:ext>
            </a:extLst>
          </p:cNvPr>
          <p:cNvSpPr txBox="1"/>
          <p:nvPr/>
        </p:nvSpPr>
        <p:spPr>
          <a:xfrm>
            <a:off x="2185639" y="2357617"/>
            <a:ext cx="748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Removed always zero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Applied Hot Encoding for categorical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principal component analysis (PCA)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Scaled the data and dropped low importance features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42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507-A794-4719-8FEF-A9A714F7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1DC-B56F-4881-91DE-39276A1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3AA5C-8154-5EC9-D2AF-397C9F8A2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pic>
        <p:nvPicPr>
          <p:cNvPr id="6" name="Video 5" descr="Math And Science Formulas">
            <a:extLst>
              <a:ext uri="{FF2B5EF4-FFF2-40B4-BE49-F238E27FC236}">
                <a16:creationId xmlns:a16="http://schemas.microsoft.com/office/drawing/2014/main" id="{8DD70EBC-CB28-25D6-94AD-04D39323E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927" r="32525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85E8-081D-A061-711C-B2D3C84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0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CE2E-1EA8-8710-8B47-3CC41D92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0CFB-B5F2-D81A-B813-462C78CC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643" y="30954"/>
            <a:ext cx="8843050" cy="820459"/>
          </a:xfrm>
        </p:spPr>
        <p:txBody>
          <a:bodyPr anchor="b">
            <a:normAutofit/>
          </a:bodyPr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C70CA-80F5-FDDC-1873-84C55E98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FA413A-E24A-0FCF-A76F-A1DDD5E0B9A7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DA09AA-7D70-BB62-E51D-5C1C8CA76761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D4884C-00AD-5FE8-5245-76CE264B692C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D11A32C-7C90-2FBD-996F-3E8E3E0323FB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CB730E-7DB5-7B02-F37F-05BB3600031A}"/>
              </a:ext>
            </a:extLst>
          </p:cNvPr>
          <p:cNvSpPr/>
          <p:nvPr/>
        </p:nvSpPr>
        <p:spPr>
          <a:xfrm>
            <a:off x="2087666" y="916940"/>
            <a:ext cx="9155004" cy="96788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Algorithm overview: </a:t>
            </a:r>
          </a:p>
          <a:p>
            <a:r>
              <a:rPr lang="en-US" b="1" dirty="0">
                <a:solidFill>
                  <a:schemeClr val="tx1"/>
                </a:solidFill>
              </a:rPr>
              <a:t>Random Forest combines multiple decision trees to create a robust classifier.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9CAB2C96-AC5E-590E-7A18-942E76CF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2060594"/>
            <a:ext cx="8843050" cy="47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03A91-1628-E990-20CD-1AD2B917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3C29-D693-DC0B-C8B8-A699807B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69" y="851413"/>
            <a:ext cx="8843050" cy="820459"/>
          </a:xfrm>
        </p:spPr>
        <p:txBody>
          <a:bodyPr anchor="b">
            <a:normAutofit/>
          </a:bodyPr>
          <a:lstStyle/>
          <a:p>
            <a:r>
              <a:rPr lang="en-US" dirty="0"/>
              <a:t>Mathematical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08EA5-4C5E-11FA-F1D3-E1E11935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125EF232-C74B-243F-2E6D-DCE6F158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6AD6E9-51BC-1F33-ED14-30102FD50207}"/>
              </a:ext>
            </a:extLst>
          </p:cNvPr>
          <p:cNvSpPr txBox="1"/>
          <p:nvPr/>
        </p:nvSpPr>
        <p:spPr>
          <a:xfrm>
            <a:off x="2062920" y="2168503"/>
            <a:ext cx="32766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Binary Splitting: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R₁(</a:t>
            </a:r>
            <a:r>
              <a:rPr lang="en-US" sz="2600" dirty="0" err="1">
                <a:solidFill>
                  <a:schemeClr val="bg1"/>
                </a:solidFill>
              </a:rPr>
              <a:t>j,s</a:t>
            </a:r>
            <a:r>
              <a:rPr lang="en-US" sz="2600" dirty="0">
                <a:solidFill>
                  <a:schemeClr val="bg1"/>
                </a:solidFill>
              </a:rPr>
              <a:t>) = {x | xⱼ &lt; s}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R₂(</a:t>
            </a:r>
            <a:r>
              <a:rPr lang="en-US" sz="2600" dirty="0" err="1">
                <a:solidFill>
                  <a:schemeClr val="bg1"/>
                </a:solidFill>
              </a:rPr>
              <a:t>j,s</a:t>
            </a:r>
            <a:r>
              <a:rPr lang="en-US" sz="2600" dirty="0">
                <a:solidFill>
                  <a:schemeClr val="bg1"/>
                </a:solidFill>
              </a:rPr>
              <a:t>) = {x | xⱼ ≥ s}</a:t>
            </a:r>
            <a:br>
              <a:rPr lang="en-US" sz="2600" dirty="0">
                <a:solidFill>
                  <a:schemeClr val="bg1"/>
                </a:solidFill>
              </a:rPr>
            </a:b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b="1" dirty="0">
                <a:solidFill>
                  <a:schemeClr val="bg1"/>
                </a:solidFill>
              </a:rPr>
              <a:t>Gini Index (Purity Measure):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G(t) = 1 - </a:t>
            </a:r>
            <a:r>
              <a:rPr lang="el-GR" sz="2600" dirty="0">
                <a:solidFill>
                  <a:schemeClr val="bg1"/>
                </a:solidFill>
              </a:rPr>
              <a:t>Σ</a:t>
            </a:r>
            <a:r>
              <a:rPr lang="en-US" sz="2600" dirty="0">
                <a:solidFill>
                  <a:schemeClr val="bg1"/>
                </a:solidFill>
              </a:rPr>
              <a:t>ₖ₌₁ᴷ pₖ²</a:t>
            </a:r>
            <a:endParaRPr lang="en-DE" sz="2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82186-BBE5-4E52-9551-4772D6757B79}"/>
              </a:ext>
            </a:extLst>
          </p:cNvPr>
          <p:cNvSpPr txBox="1"/>
          <p:nvPr/>
        </p:nvSpPr>
        <p:spPr>
          <a:xfrm>
            <a:off x="5750051" y="2168503"/>
            <a:ext cx="563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Uses </a:t>
            </a:r>
            <a:r>
              <a:rPr lang="en-US" sz="2000" b="1" dirty="0">
                <a:solidFill>
                  <a:schemeClr val="bg1"/>
                </a:solidFill>
              </a:rPr>
              <a:t>Recursive binary </a:t>
            </a:r>
            <a:r>
              <a:rPr lang="en-US" sz="2000" dirty="0">
                <a:solidFill>
                  <a:schemeClr val="bg1"/>
                </a:solidFill>
              </a:rPr>
              <a:t>splitting to partition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Gini Index </a:t>
            </a:r>
            <a:r>
              <a:rPr lang="en-US" sz="2000" dirty="0">
                <a:solidFill>
                  <a:schemeClr val="bg1"/>
                </a:solidFill>
              </a:rPr>
              <a:t>to measure the purity of the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Goal: </a:t>
            </a:r>
            <a:r>
              <a:rPr lang="en-US" sz="2000" b="1" dirty="0">
                <a:solidFill>
                  <a:schemeClr val="bg1"/>
                </a:solidFill>
              </a:rPr>
              <a:t>Find best parameters (</a:t>
            </a:r>
            <a:r>
              <a:rPr lang="en-US" sz="2000" b="1" dirty="0" err="1">
                <a:solidFill>
                  <a:schemeClr val="bg1"/>
                </a:solidFill>
              </a:rPr>
              <a:t>j,s</a:t>
            </a:r>
            <a:r>
              <a:rPr lang="en-US" sz="2000" b="1" dirty="0">
                <a:solidFill>
                  <a:schemeClr val="bg1"/>
                </a:solidFill>
              </a:rPr>
              <a:t>) that would result in the purest split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Challenge:</a:t>
            </a:r>
            <a:r>
              <a:rPr lang="en-US" sz="2000" b="1" dirty="0">
                <a:solidFill>
                  <a:schemeClr val="bg1"/>
                </a:solidFill>
              </a:rPr>
              <a:t> Easy to overfit when trees become too deep</a:t>
            </a:r>
            <a:endParaRPr lang="en-DE" sz="20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3221F-A7A5-BFD6-2BA4-192063C758AF}"/>
              </a:ext>
            </a:extLst>
          </p:cNvPr>
          <p:cNvCxnSpPr>
            <a:cxnSpLocks/>
          </p:cNvCxnSpPr>
          <p:nvPr/>
        </p:nvCxnSpPr>
        <p:spPr>
          <a:xfrm>
            <a:off x="5601945" y="2068853"/>
            <a:ext cx="0" cy="452247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84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507-A794-4719-8FEF-A9A714F7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1DC-B56F-4881-91DE-39276A1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3AA5C-8154-5EC9-D2AF-397C9F8A2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11" name="Picture 10" descr="Graph on document with pen">
            <a:extLst>
              <a:ext uri="{FF2B5EF4-FFF2-40B4-BE49-F238E27FC236}">
                <a16:creationId xmlns:a16="http://schemas.microsoft.com/office/drawing/2014/main" id="{4ACBFDD6-9FFA-7C12-4840-520AF7AE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66" r="14586" b="-2"/>
          <a:stretch>
            <a:fillRect/>
          </a:stretch>
        </p:blipFill>
        <p:spPr>
          <a:xfrm>
            <a:off x="6479527" y="336550"/>
            <a:ext cx="5322887" cy="61849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85E8-081D-A061-711C-B2D3C84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853416"/>
            <a:ext cx="4466504" cy="3754213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Performance Analysis</a:t>
            </a:r>
          </a:p>
          <a:p>
            <a:r>
              <a:rPr lang="en-US" dirty="0"/>
              <a:t>Key Findings &amp; Challenges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E55A-C6F6-A048-38CC-9E4997DE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32FB240-74E8-FEFC-E88C-E13322CF4D16}"/>
              </a:ext>
            </a:extLst>
          </p:cNvPr>
          <p:cNvSpPr/>
          <p:nvPr/>
        </p:nvSpPr>
        <p:spPr>
          <a:xfrm>
            <a:off x="1447801" y="1980769"/>
            <a:ext cx="7358742" cy="4713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1986E-6977-24FA-9EDD-B4C63E87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110D55EC-1171-D290-9406-D0604615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408B674-F481-A98F-9995-D3E55C78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E8DF3-65E3-F1FF-4CA7-488BA00C9214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KDD 1999 Dataset</a:t>
            </a:r>
            <a:endParaRPr lang="en-DE" dirty="0">
              <a:solidFill>
                <a:srgbClr val="FF0000"/>
              </a:solidFill>
            </a:endParaRPr>
          </a:p>
        </p:txBody>
      </p:sp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29CD714-01BC-5F1E-77C3-A234BCAB0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028" y="1909342"/>
            <a:ext cx="6931288" cy="48567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B6CBB3-FBAC-63B3-9050-E79F88567F5C}"/>
              </a:ext>
            </a:extLst>
          </p:cNvPr>
          <p:cNvSpPr txBox="1"/>
          <p:nvPr/>
        </p:nvSpPr>
        <p:spPr>
          <a:xfrm>
            <a:off x="2486705" y="1035980"/>
            <a:ext cx="735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Splitting the training data due to lack of labels in the validation dataset</a:t>
            </a:r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C40AC4-CC97-87CD-6AE7-8F33069ACC27}"/>
              </a:ext>
            </a:extLst>
          </p:cNvPr>
          <p:cNvSpPr txBox="1"/>
          <p:nvPr/>
        </p:nvSpPr>
        <p:spPr>
          <a:xfrm>
            <a:off x="8939556" y="2160509"/>
            <a:ext cx="314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Probable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accuracy on both training and validation does not guarantee real world accuracy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likely memorizing data patterns as data is similar due to redundancy 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EF19D-F1D0-849F-42D4-7DA78F28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82B8EF3-914A-25CD-9C6C-23EF3FC05404}"/>
              </a:ext>
            </a:extLst>
          </p:cNvPr>
          <p:cNvSpPr/>
          <p:nvPr/>
        </p:nvSpPr>
        <p:spPr>
          <a:xfrm>
            <a:off x="1767734" y="2003332"/>
            <a:ext cx="9794868" cy="4713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0FFC0-16AF-F7E5-3D6C-B5093E11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D01031B7-A9DD-1C5D-D567-8B5E75C3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E87D8B3-8836-80E5-1352-B96B86B4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E9613-3DC8-614D-5EC4-4A9AED3403EB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KDD 1999 Dataset</a:t>
            </a:r>
            <a:endParaRPr lang="en-DE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8AA4F0-E037-BBEE-FBA8-47A5847DB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5" y="2003332"/>
            <a:ext cx="8255846" cy="47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158FB-A146-1F71-C7A8-E0D1A3892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E5855A-9EDB-A777-E543-E1DD6638132F}"/>
              </a:ext>
            </a:extLst>
          </p:cNvPr>
          <p:cNvSpPr/>
          <p:nvPr/>
        </p:nvSpPr>
        <p:spPr>
          <a:xfrm>
            <a:off x="1767734" y="2003332"/>
            <a:ext cx="9629609" cy="4713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04BE6-16CA-1E4F-A670-87578B86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06D8F306-B43D-E73C-46C1-0BAB64D8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CF0652B5-6372-2CF7-13A6-2435EBFA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F5BD63-001D-3DD4-4506-A96D3A8910A5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NSL- KDD 1999 Dataset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1D6D26ED-10FC-D4F8-4542-7A998C21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57" y="2003332"/>
            <a:ext cx="8843050" cy="4713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338AD-1A1C-DA0F-A9B9-1566D588AC0E}"/>
              </a:ext>
            </a:extLst>
          </p:cNvPr>
          <p:cNvSpPr txBox="1"/>
          <p:nvPr/>
        </p:nvSpPr>
        <p:spPr>
          <a:xfrm>
            <a:off x="2486705" y="985386"/>
            <a:ext cx="673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the validation set provided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4D79F-5C93-7A05-4E9F-A7A9FFAE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E7EC44E-6A97-886C-FAE6-ECAEC57019F7}"/>
              </a:ext>
            </a:extLst>
          </p:cNvPr>
          <p:cNvSpPr/>
          <p:nvPr/>
        </p:nvSpPr>
        <p:spPr>
          <a:xfrm>
            <a:off x="-6527180" y="2052317"/>
            <a:ext cx="6527180" cy="30476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C64D4-84D9-E3AB-B5A2-A4E313A4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CB74B6DE-15BA-93AA-D8CC-949F1BE8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65353BB1-9647-58F9-B183-CD92D4A1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BE80E-01BC-6ED3-50A4-22DC84B039EC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NSL- KDD 1999 Dataset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195D856D-BAC6-9FB7-B8E8-D52CD962B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4814" y="2003332"/>
            <a:ext cx="5900959" cy="3145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C6C60-89BB-9A53-9B61-66A6170A5551}"/>
              </a:ext>
            </a:extLst>
          </p:cNvPr>
          <p:cNvSpPr txBox="1"/>
          <p:nvPr/>
        </p:nvSpPr>
        <p:spPr>
          <a:xfrm>
            <a:off x="2486705" y="985386"/>
            <a:ext cx="673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the validation set provided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58CFE-F7FD-B78D-7252-730C15538667}"/>
              </a:ext>
            </a:extLst>
          </p:cNvPr>
          <p:cNvSpPr txBox="1"/>
          <p:nvPr/>
        </p:nvSpPr>
        <p:spPr>
          <a:xfrm>
            <a:off x="2152815" y="2134788"/>
            <a:ext cx="91418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Initial Results when splitting the training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Was comparable to the original provided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Model Optimization: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Hyperparameter Tuning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Scaling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Issues to be addressed:</a:t>
            </a:r>
          </a:p>
          <a:p>
            <a:r>
              <a:rPr lang="en-US" dirty="0">
                <a:solidFill>
                  <a:schemeClr val="bg1"/>
                </a:solidFill>
              </a:rPr>
              <a:t>The model showed significant overfitting with training accuracy at 99% while validation remained at 79,9% after extensive tuning</a:t>
            </a:r>
          </a:p>
        </p:txBody>
      </p:sp>
    </p:spTree>
    <p:extLst>
      <p:ext uri="{BB962C8B-B14F-4D97-AF65-F5344CB8AC3E}">
        <p14:creationId xmlns:p14="http://schemas.microsoft.com/office/powerpoint/2010/main" val="315325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8C561-13D2-6A32-8424-15137E39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B097D68-3ECE-94E4-C763-867BE881C68B}"/>
              </a:ext>
            </a:extLst>
          </p:cNvPr>
          <p:cNvSpPr/>
          <p:nvPr/>
        </p:nvSpPr>
        <p:spPr>
          <a:xfrm>
            <a:off x="-6527180" y="2052317"/>
            <a:ext cx="6527180" cy="30476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3EE34-DF72-B3D6-6A0D-49BD36F7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F819B063-E771-CF48-AD94-83A9B09D5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6AD74B34-A4E9-F06F-0167-AA5666D4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B5CAA-82ED-D232-C180-02AD5D570662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NSL- KDD 1999 Dataset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1804294-EE55-C4DF-FB40-FCD79442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4814" y="2003332"/>
            <a:ext cx="5900959" cy="3145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A1466-7FC5-92C0-D475-818C2E685246}"/>
              </a:ext>
            </a:extLst>
          </p:cNvPr>
          <p:cNvSpPr txBox="1"/>
          <p:nvPr/>
        </p:nvSpPr>
        <p:spPr>
          <a:xfrm>
            <a:off x="2486705" y="985386"/>
            <a:ext cx="673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the validation set provided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3FCB8-A2B7-9E45-A9BA-89BC7666B9AB}"/>
              </a:ext>
            </a:extLst>
          </p:cNvPr>
          <p:cNvSpPr txBox="1"/>
          <p:nvPr/>
        </p:nvSpPr>
        <p:spPr>
          <a:xfrm>
            <a:off x="2292850" y="1449334"/>
            <a:ext cx="58655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it be used:</a:t>
            </a:r>
            <a:endParaRPr lang="en-DE" sz="3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1560E1-C91D-5022-FAE4-5322EFAD9228}"/>
              </a:ext>
            </a:extLst>
          </p:cNvPr>
          <p:cNvSpPr/>
          <p:nvPr/>
        </p:nvSpPr>
        <p:spPr>
          <a:xfrm>
            <a:off x="1733921" y="2064594"/>
            <a:ext cx="4692556" cy="2673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E0F4F-06B8-E8BD-B602-2FB4E74123DD}"/>
              </a:ext>
            </a:extLst>
          </p:cNvPr>
          <p:cNvSpPr txBox="1"/>
          <p:nvPr/>
        </p:nvSpPr>
        <p:spPr>
          <a:xfrm>
            <a:off x="2292849" y="2166855"/>
            <a:ext cx="3628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Strong Attack Detection</a:t>
            </a:r>
            <a:endParaRPr lang="en-DE" sz="22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6C59A8-8C1B-EF80-38C5-858D153FF7AA}"/>
              </a:ext>
            </a:extLst>
          </p:cNvPr>
          <p:cNvSpPr/>
          <p:nvPr/>
        </p:nvSpPr>
        <p:spPr>
          <a:xfrm>
            <a:off x="6821145" y="2041352"/>
            <a:ext cx="4776124" cy="2697121"/>
          </a:xfrm>
          <a:prstGeom prst="roundRect">
            <a:avLst/>
          </a:prstGeom>
          <a:solidFill>
            <a:srgbClr val="C78F8F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772F7-145C-CA53-0A8B-1C1BA5EAB8F5}"/>
              </a:ext>
            </a:extLst>
          </p:cNvPr>
          <p:cNvSpPr txBox="1"/>
          <p:nvPr/>
        </p:nvSpPr>
        <p:spPr>
          <a:xfrm>
            <a:off x="7108182" y="2166855"/>
            <a:ext cx="4533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ym typeface="Wingdings" panose="05000000000000000000" pitchFamily="2" charset="2"/>
              </a:rPr>
              <a:t>Poor Normal Traffic Recognition</a:t>
            </a:r>
            <a:endParaRPr lang="en-DE" sz="2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8DB19-2940-03AE-615A-0400875AD702}"/>
              </a:ext>
            </a:extLst>
          </p:cNvPr>
          <p:cNvSpPr txBox="1"/>
          <p:nvPr/>
        </p:nvSpPr>
        <p:spPr>
          <a:xfrm>
            <a:off x="2005947" y="2143771"/>
            <a:ext cx="713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en-DE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51EDC-F7D9-33CD-AB89-3160F63172FE}"/>
              </a:ext>
            </a:extLst>
          </p:cNvPr>
          <p:cNvSpPr txBox="1"/>
          <p:nvPr/>
        </p:nvSpPr>
        <p:spPr>
          <a:xfrm>
            <a:off x="6878738" y="2139988"/>
            <a:ext cx="11485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DE" sz="25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6738E6-609E-912D-C6F8-BB1DDA5C22ED}"/>
              </a:ext>
            </a:extLst>
          </p:cNvPr>
          <p:cNvSpPr txBox="1"/>
          <p:nvPr/>
        </p:nvSpPr>
        <p:spPr>
          <a:xfrm>
            <a:off x="2243643" y="2732049"/>
            <a:ext cx="3677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Excellent at identifying actual network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false negative rate for attacks</a:t>
            </a:r>
            <a:endParaRPr lang="en-DE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2E61C-62C8-BC4A-BB18-A288D979E258}"/>
              </a:ext>
            </a:extLst>
          </p:cNvPr>
          <p:cNvSpPr txBox="1"/>
          <p:nvPr/>
        </p:nvSpPr>
        <p:spPr>
          <a:xfrm>
            <a:off x="7151915" y="2742546"/>
            <a:ext cx="3677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false positive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Would flag about 31% of normal connections as probable attacks</a:t>
            </a:r>
            <a:endParaRPr lang="en-DE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EEEE7D-D40D-400B-AC4A-3E2C331C6941}"/>
              </a:ext>
            </a:extLst>
          </p:cNvPr>
          <p:cNvSpPr/>
          <p:nvPr/>
        </p:nvSpPr>
        <p:spPr>
          <a:xfrm>
            <a:off x="2087666" y="5033825"/>
            <a:ext cx="9155004" cy="96788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Implication: </a:t>
            </a:r>
          </a:p>
          <a:p>
            <a:r>
              <a:rPr lang="en-US" b="1" dirty="0">
                <a:solidFill>
                  <a:schemeClr val="tx1"/>
                </a:solidFill>
              </a:rPr>
              <a:t>The High false positive rate would make it impractical for deployment without additional filtering mechanisms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3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507-A794-4719-8FEF-A9A714F7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1DC-B56F-4881-91DE-39276A1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3AA5C-8154-5EC9-D2AF-397C9F8A2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And challenges</a:t>
            </a:r>
          </a:p>
        </p:txBody>
      </p:sp>
      <p:pic>
        <p:nvPicPr>
          <p:cNvPr id="7" name="Video 6" descr="Green Lock In A 3D Electronic System">
            <a:extLst>
              <a:ext uri="{FF2B5EF4-FFF2-40B4-BE49-F238E27FC236}">
                <a16:creationId xmlns:a16="http://schemas.microsoft.com/office/drawing/2014/main" id="{8EBB79EF-D62B-790E-5AD6-4C0D403AF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5510" r="25942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85E8-081D-A061-711C-B2D3C84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5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8A54D-821A-4FB8-1A11-413A865F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6FAB-44F2-CBEF-B8D0-1B153318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ABC46F55-DA82-B91A-B17D-9911334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34008329-BD35-7A7F-58F7-372F2573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786" y="1332552"/>
            <a:ext cx="8843050" cy="529335"/>
          </a:xfrm>
        </p:spPr>
        <p:txBody>
          <a:bodyPr/>
          <a:lstStyle/>
          <a:p>
            <a:r>
              <a:rPr lang="en-US" dirty="0"/>
              <a:t>Key findings and challenges</a:t>
            </a:r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362D08-C897-B95A-2BEE-0E6994EA9E05}"/>
              </a:ext>
            </a:extLst>
          </p:cNvPr>
          <p:cNvSpPr/>
          <p:nvPr/>
        </p:nvSpPr>
        <p:spPr>
          <a:xfrm>
            <a:off x="2243643" y="2078468"/>
            <a:ext cx="9155004" cy="96788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Dataset quality is critical: </a:t>
            </a:r>
          </a:p>
          <a:p>
            <a:r>
              <a:rPr lang="en-US" b="1" dirty="0">
                <a:solidFill>
                  <a:schemeClr val="tx1"/>
                </a:solidFill>
              </a:rPr>
              <a:t>Dataset quality can introduce bias and misleading results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16C033-1557-479F-0F4C-B28F975259F5}"/>
              </a:ext>
            </a:extLst>
          </p:cNvPr>
          <p:cNvSpPr/>
          <p:nvPr/>
        </p:nvSpPr>
        <p:spPr>
          <a:xfrm>
            <a:off x="2243643" y="3184452"/>
            <a:ext cx="2589614" cy="295509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Technical 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A20F4D-168F-6A5D-F1F5-9C618448FAC8}"/>
              </a:ext>
            </a:extLst>
          </p:cNvPr>
          <p:cNvSpPr/>
          <p:nvPr/>
        </p:nvSpPr>
        <p:spPr>
          <a:xfrm>
            <a:off x="4878579" y="3158728"/>
            <a:ext cx="6208114" cy="295509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Main conclusions?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Trade-off : Security vs usability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Validation importance: proper validation data is crucial for realistic performance assessment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need for more clean appliable data for networks intrusion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More Investigation into machine learning algorithms and advanced techniques</a:t>
            </a:r>
          </a:p>
        </p:txBody>
      </p:sp>
    </p:spTree>
    <p:extLst>
      <p:ext uri="{BB962C8B-B14F-4D97-AF65-F5344CB8AC3E}">
        <p14:creationId xmlns:p14="http://schemas.microsoft.com/office/powerpoint/2010/main" val="317546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Mohamed Amer</a:t>
            </a:r>
          </a:p>
          <a:p>
            <a:r>
              <a:rPr lang="en-US" dirty="0"/>
              <a:t>Hochschule Hamm-Lippstadt</a:t>
            </a:r>
          </a:p>
          <a:p>
            <a:r>
              <a:rPr lang="en-US" dirty="0"/>
              <a:t>Autonomous Systems A</a:t>
            </a:r>
          </a:p>
          <a:p>
            <a:r>
              <a:rPr lang="en-US" dirty="0"/>
              <a:t>Summer Semester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47EB-EA14-3339-BFE7-F273527BE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17EC2A-4C14-5C7D-FA67-7AC442C0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C7B76-D69F-261F-C027-A66A17F5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2D1E8-3CFF-DB4D-F6E1-6619C6B94071}"/>
              </a:ext>
            </a:extLst>
          </p:cNvPr>
          <p:cNvSpPr txBox="1"/>
          <p:nvPr/>
        </p:nvSpPr>
        <p:spPr>
          <a:xfrm>
            <a:off x="784969" y="2100728"/>
            <a:ext cx="106164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[1] M. </a:t>
            </a:r>
            <a:r>
              <a:rPr lang="en-US" sz="1100" dirty="0" err="1">
                <a:solidFill>
                  <a:schemeClr val="bg1"/>
                </a:solidFill>
              </a:rPr>
              <a:t>Tavallaee</a:t>
            </a:r>
            <a:r>
              <a:rPr lang="en-US" sz="1100" dirty="0">
                <a:solidFill>
                  <a:schemeClr val="bg1"/>
                </a:solidFill>
              </a:rPr>
              <a:t>, E. Bagheri, W. Lu and A. A. Ghorbani, "A detailed analysis of the KDD CUP 99 data set," 2009 IEEE Symposium on Computational Intelligence for Security and Defense Applications, Ottawa, ON, Canada, 2009, pp. 1-6, </a:t>
            </a:r>
            <a:r>
              <a:rPr lang="en-US" sz="1100" dirty="0" err="1">
                <a:solidFill>
                  <a:schemeClr val="bg1"/>
                </a:solidFill>
              </a:rPr>
              <a:t>doi</a:t>
            </a:r>
            <a:r>
              <a:rPr lang="en-US" sz="1100" dirty="0">
                <a:solidFill>
                  <a:schemeClr val="bg1"/>
                </a:solidFill>
              </a:rPr>
              <a:t>: 10.1109/CISDA.2009.5356528. keywords: {</a:t>
            </a:r>
            <a:r>
              <a:rPr lang="en-US" sz="1100" dirty="0" err="1">
                <a:solidFill>
                  <a:schemeClr val="bg1"/>
                </a:solidFill>
              </a:rPr>
              <a:t>Testing;Intrusion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detection;Data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security;Statistical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analysis;Computer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security;Computer</a:t>
            </a:r>
            <a:r>
              <a:rPr lang="en-US" sz="1100" dirty="0">
                <a:solidFill>
                  <a:schemeClr val="bg1"/>
                </a:solidFill>
              </a:rPr>
              <a:t> aided </a:t>
            </a:r>
            <a:r>
              <a:rPr lang="en-US" sz="1100" dirty="0" err="1">
                <a:solidFill>
                  <a:schemeClr val="bg1"/>
                </a:solidFill>
              </a:rPr>
              <a:t>manufacturing;Learning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systems;Computational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intelligence;Computer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networks;Application</a:t>
            </a:r>
            <a:r>
              <a:rPr lang="en-US" sz="1100" dirty="0">
                <a:solidFill>
                  <a:schemeClr val="bg1"/>
                </a:solidFill>
              </a:rPr>
              <a:t> software},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[2] Z. Ahmad, A. Shahid Khan, C. Wai </a:t>
            </a:r>
            <a:r>
              <a:rPr lang="en-US" sz="1100" dirty="0" err="1">
                <a:solidFill>
                  <a:schemeClr val="bg1"/>
                </a:solidFill>
              </a:rPr>
              <a:t>Shiang</a:t>
            </a:r>
            <a:r>
              <a:rPr lang="en-US" sz="1100" dirty="0">
                <a:solidFill>
                  <a:schemeClr val="bg1"/>
                </a:solidFill>
              </a:rPr>
              <a:t>, J. Abdullah, and </a:t>
            </a:r>
            <a:r>
              <a:rPr lang="en-US" sz="1100" dirty="0" err="1">
                <a:solidFill>
                  <a:schemeClr val="bg1"/>
                </a:solidFill>
              </a:rPr>
              <a:t>F.Ahmad</a:t>
            </a:r>
            <a:r>
              <a:rPr lang="en-US" sz="1100" dirty="0">
                <a:solidFill>
                  <a:schemeClr val="bg1"/>
                </a:solidFill>
              </a:rPr>
              <a:t>, ”Network intrusion detection system: A systematic study </a:t>
            </a:r>
            <a:r>
              <a:rPr lang="en-US" sz="1100" dirty="0" err="1">
                <a:solidFill>
                  <a:schemeClr val="bg1"/>
                </a:solidFill>
              </a:rPr>
              <a:t>ofmachine</a:t>
            </a:r>
            <a:r>
              <a:rPr lang="en-US" sz="1100" dirty="0">
                <a:solidFill>
                  <a:schemeClr val="bg1"/>
                </a:solidFill>
              </a:rPr>
              <a:t> learning and deep learning approaches,” Trans. </a:t>
            </a:r>
            <a:r>
              <a:rPr lang="en-US" sz="1100" dirty="0" err="1">
                <a:solidFill>
                  <a:schemeClr val="bg1"/>
                </a:solidFill>
              </a:rPr>
              <a:t>EmergingTelecommun</a:t>
            </a:r>
            <a:r>
              <a:rPr lang="en-US" sz="1100" dirty="0">
                <a:solidFill>
                  <a:schemeClr val="bg1"/>
                </a:solidFill>
              </a:rPr>
              <a:t>. Technol., vol. 32, no. 1, e4150, 2021. [Online]. </a:t>
            </a:r>
            <a:r>
              <a:rPr lang="en-US" sz="1100" dirty="0" err="1">
                <a:solidFill>
                  <a:schemeClr val="bg1"/>
                </a:solidFill>
              </a:rPr>
              <a:t>Available:https</a:t>
            </a:r>
            <a:r>
              <a:rPr lang="en-US" sz="1100" dirty="0">
                <a:solidFill>
                  <a:schemeClr val="bg1"/>
                </a:solidFill>
              </a:rPr>
              <a:t>://doi.org/10.1002/ett.4150</a:t>
            </a:r>
          </a:p>
          <a:p>
            <a:r>
              <a:rPr lang="en-US" sz="1100" dirty="0">
                <a:solidFill>
                  <a:schemeClr val="bg1"/>
                </a:solidFill>
              </a:rPr>
              <a:t>[3] W. Ma, ”Analysis of anomaly detection method for Internet of </a:t>
            </a:r>
            <a:r>
              <a:rPr lang="en-US" sz="1100" dirty="0" err="1">
                <a:solidFill>
                  <a:schemeClr val="bg1"/>
                </a:solidFill>
              </a:rPr>
              <a:t>Thingsbased</a:t>
            </a:r>
            <a:r>
              <a:rPr lang="en-US" sz="1100" dirty="0">
                <a:solidFill>
                  <a:schemeClr val="bg1"/>
                </a:solidFill>
              </a:rPr>
              <a:t> on deep learning,” Trans. Emerg. </a:t>
            </a:r>
            <a:r>
              <a:rPr lang="en-US" sz="1100" dirty="0" err="1">
                <a:solidFill>
                  <a:schemeClr val="bg1"/>
                </a:solidFill>
              </a:rPr>
              <a:t>Telecommun</a:t>
            </a:r>
            <a:r>
              <a:rPr lang="en-US" sz="1100" dirty="0">
                <a:solidFill>
                  <a:schemeClr val="bg1"/>
                </a:solidFill>
              </a:rPr>
              <a:t>. Technol., vol. 31,no. 6, e3893, 2020. [Online]. Available: 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https://doi.org/10.1002/ett.3893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[4] Y. Mehmood, F. Ahmad, I. Yaqoob, A. Adnane, M. Imran, and </a:t>
            </a:r>
            <a:r>
              <a:rPr lang="en-US" sz="1100" dirty="0" err="1">
                <a:solidFill>
                  <a:schemeClr val="bg1"/>
                </a:solidFill>
              </a:rPr>
              <a:t>S.Guizani</a:t>
            </a:r>
            <a:r>
              <a:rPr lang="en-US" sz="1100" dirty="0">
                <a:solidFill>
                  <a:schemeClr val="bg1"/>
                </a:solidFill>
              </a:rPr>
              <a:t>, ”Internet-of-Things-based smart cities: Recent advances </a:t>
            </a:r>
            <a:r>
              <a:rPr lang="en-US" sz="1100" dirty="0" err="1">
                <a:solidFill>
                  <a:schemeClr val="bg1"/>
                </a:solidFill>
              </a:rPr>
              <a:t>andchallenges</a:t>
            </a:r>
            <a:r>
              <a:rPr lang="en-US" sz="1100" dirty="0">
                <a:solidFill>
                  <a:schemeClr val="bg1"/>
                </a:solidFill>
              </a:rPr>
              <a:t>,” IEEE Commun. Mag., vol. 55, no. 9, pp. 16–24, Sep. 2017.[Online]. Available: </a:t>
            </a:r>
            <a:r>
              <a:rPr lang="en-US" sz="1100" dirty="0">
                <a:solidFill>
                  <a:schemeClr val="bg1"/>
                </a:solidFill>
                <a:hlinkClick r:id="rId4"/>
              </a:rPr>
              <a:t>https://doi.org/10.1109/MCOM.2017.1600514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[5] A. R. Tapsoba and T. </a:t>
            </a:r>
            <a:r>
              <a:rPr lang="en-US" sz="1100" dirty="0" err="1">
                <a:solidFill>
                  <a:schemeClr val="bg1"/>
                </a:solidFill>
              </a:rPr>
              <a:t>Fr´ed´eric</a:t>
            </a:r>
            <a:r>
              <a:rPr lang="en-US" sz="1100" dirty="0">
                <a:solidFill>
                  <a:schemeClr val="bg1"/>
                </a:solidFill>
              </a:rPr>
              <a:t> OUEDRAOGO, ”Evaluation of super-vised learning algorithms in binary and multi-class network </a:t>
            </a:r>
            <a:r>
              <a:rPr lang="en-US" sz="1100" dirty="0" err="1">
                <a:solidFill>
                  <a:schemeClr val="bg1"/>
                </a:solidFill>
              </a:rPr>
              <a:t>anomaliesdetection</a:t>
            </a:r>
            <a:r>
              <a:rPr lang="en-US" sz="1100" dirty="0">
                <a:solidFill>
                  <a:schemeClr val="bg1"/>
                </a:solidFill>
              </a:rPr>
              <a:t>,” 2021 IEEE AFRICON, Arusha, Tanzania, United </a:t>
            </a:r>
            <a:r>
              <a:rPr lang="en-US" sz="1100" dirty="0" err="1">
                <a:solidFill>
                  <a:schemeClr val="bg1"/>
                </a:solidFill>
              </a:rPr>
              <a:t>Republicof</a:t>
            </a:r>
            <a:r>
              <a:rPr lang="en-US" sz="1100" dirty="0">
                <a:solidFill>
                  <a:schemeClr val="bg1"/>
                </a:solidFill>
              </a:rPr>
              <a:t>, 2021, pp. 1-6, </a:t>
            </a:r>
            <a:r>
              <a:rPr lang="en-US" sz="1100" dirty="0" err="1">
                <a:solidFill>
                  <a:schemeClr val="bg1"/>
                </a:solidFill>
              </a:rPr>
              <a:t>doi</a:t>
            </a:r>
            <a:r>
              <a:rPr lang="en-US" sz="1100" dirty="0">
                <a:solidFill>
                  <a:schemeClr val="bg1"/>
                </a:solidFill>
              </a:rPr>
              <a:t>: 10.1109/AFRICON51333.2021.9570886.keywords: </a:t>
            </a:r>
            <a:r>
              <a:rPr lang="en-US" sz="1100" dirty="0" err="1">
                <a:solidFill>
                  <a:schemeClr val="bg1"/>
                </a:solidFill>
              </a:rPr>
              <a:t>Training;Supervised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learning;Support</a:t>
            </a:r>
            <a:r>
              <a:rPr lang="en-US" sz="1100" dirty="0">
                <a:solidFill>
                  <a:schemeClr val="bg1"/>
                </a:solidFill>
              </a:rPr>
              <a:t> vector </a:t>
            </a:r>
            <a:r>
              <a:rPr lang="en-US" sz="1100" dirty="0" err="1">
                <a:solidFill>
                  <a:schemeClr val="bg1"/>
                </a:solidFill>
              </a:rPr>
              <a:t>machineclassification;Predictive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models;Prediction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algorithms;Featureextraction;Classification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algorithms;Intrusion</a:t>
            </a:r>
            <a:r>
              <a:rPr lang="en-US" sz="1100" dirty="0">
                <a:solidFill>
                  <a:schemeClr val="bg1"/>
                </a:solidFill>
              </a:rPr>
              <a:t> Detection System(IDS);Supervised Learning Algorithms (SLA);Recursive </a:t>
            </a:r>
            <a:r>
              <a:rPr lang="en-US" sz="1100" dirty="0" err="1">
                <a:solidFill>
                  <a:schemeClr val="bg1"/>
                </a:solidFill>
              </a:rPr>
              <a:t>FeatureElimination</a:t>
            </a:r>
            <a:r>
              <a:rPr lang="en-US" sz="1100" dirty="0">
                <a:solidFill>
                  <a:schemeClr val="bg1"/>
                </a:solidFill>
              </a:rPr>
              <a:t> (RFE);AUC - ROC </a:t>
            </a:r>
            <a:r>
              <a:rPr lang="en-US" sz="1100" dirty="0" err="1">
                <a:solidFill>
                  <a:schemeClr val="bg1"/>
                </a:solidFill>
              </a:rPr>
              <a:t>Curve;NSL-KDD</a:t>
            </a:r>
            <a:r>
              <a:rPr lang="en-US" sz="1100" dirty="0">
                <a:solidFill>
                  <a:schemeClr val="bg1"/>
                </a:solidFill>
              </a:rPr>
              <a:t>,</a:t>
            </a:r>
            <a:endParaRPr lang="en-D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0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Network intrusions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Why network safety matter?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/>
              <a:t>Networks are the critical infrastructure for every enterprise and organization</a:t>
            </a:r>
          </a:p>
          <a:p>
            <a:r>
              <a:rPr lang="en-US" dirty="0"/>
              <a:t>The rapid evolution of AI and technology increases the security risks</a:t>
            </a:r>
          </a:p>
          <a:p>
            <a:r>
              <a:rPr lang="en-US" dirty="0"/>
              <a:t>Data privacy and confidentiality is a growing concern to everyone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CCAE9-0A67-33EC-8370-087FD3D11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64F3-5764-6DAA-2534-C6B8535D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Intrusion Detection Systems (IDS)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5B8BA-7F0A-17CA-1C73-E0DEB284C43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/>
              <a:t>Goal: Detect any unusual activity in the network</a:t>
            </a:r>
          </a:p>
          <a:p>
            <a:r>
              <a:rPr lang="en-US" dirty="0"/>
              <a:t>Challenge: Real-time detection with a very high accuracy</a:t>
            </a:r>
          </a:p>
          <a:p>
            <a:r>
              <a:rPr lang="en-US" dirty="0"/>
              <a:t>Solution: Machine learning approach</a:t>
            </a:r>
          </a:p>
          <a:p>
            <a:r>
              <a:rPr lang="en-US" dirty="0"/>
              <a:t>Advantage: leveraging data abundancy to efficiently train machine learning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E78B1-D4CF-42C8-1599-BB80F704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4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/>
          <a:lstStyle/>
          <a:p>
            <a:r>
              <a:rPr lang="en-US" dirty="0"/>
              <a:t>Exploring types of IDS and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88F66D0-0921-CC7A-3CA8-A0480604F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4477-ACA9-394F-CF58-71FBB68E2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2219-DC11-C40B-8C47-0B56032F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Types of IDS</a:t>
            </a:r>
          </a:p>
        </p:txBody>
      </p:sp>
      <p:pic>
        <p:nvPicPr>
          <p:cNvPr id="6" name="Content Placeholder 5" descr="A diagram of a network packet&#10;&#10;AI-generated content may be incorrect.">
            <a:extLst>
              <a:ext uri="{FF2B5EF4-FFF2-40B4-BE49-F238E27FC236}">
                <a16:creationId xmlns:a16="http://schemas.microsoft.com/office/drawing/2014/main" id="{69142632-2EAC-A99E-8A9D-8525F3E0746B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611099" y="2065025"/>
            <a:ext cx="7420819" cy="47929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07881-6FBD-906A-D9F0-217D2B9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510C6-A870-6A16-B159-F8F5F060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709E4-4817-9DCE-6680-88E8B4FA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34A22-D8D3-9073-E849-B0E155C1C694}"/>
              </a:ext>
            </a:extLst>
          </p:cNvPr>
          <p:cNvSpPr txBox="1"/>
          <p:nvPr/>
        </p:nvSpPr>
        <p:spPr>
          <a:xfrm>
            <a:off x="7660514" y="12685"/>
            <a:ext cx="326571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Anomaly-based intrusion detection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Defines profiles of normal user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Detects deviations from normal patterns [2, 3]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Signature based IDS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Defines unique signatures for known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Stores signatures in a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Matches network activity against signatures [2, 3]</a:t>
            </a:r>
          </a:p>
          <a:p>
            <a:br>
              <a:rPr lang="en-US" sz="2000" dirty="0">
                <a:solidFill>
                  <a:schemeClr val="bg1"/>
                </a:solidFill>
              </a:rPr>
            </a:br>
            <a:endParaRPr lang="en-US" sz="2000" b="1" u="sng" dirty="0">
              <a:solidFill>
                <a:schemeClr val="bg1"/>
              </a:solidFill>
            </a:endParaRPr>
          </a:p>
          <a:p>
            <a:endParaRPr lang="en-DE" sz="20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Content Placeholder 5" descr="A diagram of a network packet&#10;&#10;AI-generated content may be incorrect.">
            <a:extLst>
              <a:ext uri="{FF2B5EF4-FFF2-40B4-BE49-F238E27FC236}">
                <a16:creationId xmlns:a16="http://schemas.microsoft.com/office/drawing/2014/main" id="{9271DE74-2408-4D2D-B1D0-190C7D2419D6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420819" cy="5029200"/>
          </a:xfrm>
        </p:spPr>
      </p:pic>
    </p:spTree>
    <p:extLst>
      <p:ext uri="{BB962C8B-B14F-4D97-AF65-F5344CB8AC3E}">
        <p14:creationId xmlns:p14="http://schemas.microsoft.com/office/powerpoint/2010/main" val="22024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8C785-8766-440A-AE7E-8C6878475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3BD5-67BD-D221-21C5-28EE6E51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Limitations of SIDS and AIDS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425755-CF9D-148A-B91A-5294829A6CE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80373" y="2301713"/>
            <a:ext cx="5234421" cy="3924485"/>
          </a:xfrm>
        </p:spPr>
        <p:txBody>
          <a:bodyPr/>
          <a:lstStyle/>
          <a:p>
            <a:r>
              <a:rPr lang="en-US" b="1" u="sng" dirty="0"/>
              <a:t>Signature-Based IDS (SIDS):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Fails to detect new types of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a huge extensive database containing signatures of known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high computational requirements [3,4]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920877-9C08-2831-32B0-66E356F21A1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27497" y="2301713"/>
            <a:ext cx="5046790" cy="3924485"/>
          </a:xfrm>
        </p:spPr>
        <p:txBody>
          <a:bodyPr/>
          <a:lstStyle/>
          <a:p>
            <a:r>
              <a:rPr lang="en-US" b="1" u="sng" dirty="0"/>
              <a:t>Anomaly-Based IDS (AIDS)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distinguishing normal vs. abnormal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devices complicate profile definition [3, 4] </a:t>
            </a:r>
          </a:p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Can detect novel and new attack types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Adaptive to changing patterns [2]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196A8-8D64-30E9-642E-E1C5ADD5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3E44A8-ACD3-2444-FAD3-89EE8BD0249F}"/>
              </a:ext>
            </a:extLst>
          </p:cNvPr>
          <p:cNvCxnSpPr>
            <a:cxnSpLocks/>
          </p:cNvCxnSpPr>
          <p:nvPr/>
        </p:nvCxnSpPr>
        <p:spPr>
          <a:xfrm>
            <a:off x="6821145" y="2150473"/>
            <a:ext cx="0" cy="452247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54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722</TotalTime>
  <Words>1569</Words>
  <Application>Microsoft Office PowerPoint</Application>
  <PresentationFormat>Widescreen</PresentationFormat>
  <Paragraphs>276</Paragraphs>
  <Slides>28</Slides>
  <Notes>28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Nova</vt:lpstr>
      <vt:lpstr>Biome</vt:lpstr>
      <vt:lpstr>Calibri</vt:lpstr>
      <vt:lpstr>Times New Roman</vt:lpstr>
      <vt:lpstr>Wingdings</vt:lpstr>
      <vt:lpstr>Custom</vt:lpstr>
      <vt:lpstr>Network Intrusion Detection</vt:lpstr>
      <vt:lpstr>Agenda</vt:lpstr>
      <vt:lpstr>Introduction to</vt:lpstr>
      <vt:lpstr>Why network safety matter?</vt:lpstr>
      <vt:lpstr>Intrusion Detection Systems (IDS)</vt:lpstr>
      <vt:lpstr>Background</vt:lpstr>
      <vt:lpstr>Types of IDS</vt:lpstr>
      <vt:lpstr>PowerPoint Presentation</vt:lpstr>
      <vt:lpstr>Limitations of SIDS and AIDS</vt:lpstr>
      <vt:lpstr>Datasets</vt:lpstr>
      <vt:lpstr>KDD 1999 Cup Dataset</vt:lpstr>
      <vt:lpstr>KDD 1999 Cup Dataset</vt:lpstr>
      <vt:lpstr>Issues in Dataset</vt:lpstr>
      <vt:lpstr>Issues in Dataset</vt:lpstr>
      <vt:lpstr>Data Preprocessing</vt:lpstr>
      <vt:lpstr>Machine Learning</vt:lpstr>
      <vt:lpstr>Random Forest Classifier</vt:lpstr>
      <vt:lpstr>Mathematical Equations</vt:lpstr>
      <vt:lpstr>Performance</vt:lpstr>
      <vt:lpstr>Performance Analysis</vt:lpstr>
      <vt:lpstr>Performance Analysis</vt:lpstr>
      <vt:lpstr>Performance Analysis</vt:lpstr>
      <vt:lpstr>Performance Analysis</vt:lpstr>
      <vt:lpstr>Performance Analysis</vt:lpstr>
      <vt:lpstr>Key Findings</vt:lpstr>
      <vt:lpstr>Key findings and challenges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Amer</dc:creator>
  <cp:lastModifiedBy>Mohamed Amer</cp:lastModifiedBy>
  <cp:revision>17</cp:revision>
  <dcterms:created xsi:type="dcterms:W3CDTF">2025-06-09T15:32:11Z</dcterms:created>
  <dcterms:modified xsi:type="dcterms:W3CDTF">2025-06-19T20:38:50Z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